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97" r:id="rId2"/>
    <p:sldId id="2571" r:id="rId3"/>
    <p:sldId id="2599" r:id="rId4"/>
    <p:sldId id="2620" r:id="rId5"/>
    <p:sldId id="2630" r:id="rId6"/>
    <p:sldId id="2629" r:id="rId7"/>
    <p:sldId id="2626"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3" autoAdjust="0"/>
    <p:restoredTop sz="83666" autoAdjust="0"/>
  </p:normalViewPr>
  <p:slideViewPr>
    <p:cSldViewPr snapToGrid="0">
      <p:cViewPr varScale="1">
        <p:scale>
          <a:sx n="101" d="100"/>
          <a:sy n="101" d="100"/>
        </p:scale>
        <p:origin x="127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00833E-6438-43CD-A16D-7D4732519982}" type="datetimeFigureOut">
              <a:rPr lang="en-US" smtClean="0"/>
              <a:t>3/12/2020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A1A645-8D6E-40B2-AEA4-3D18EAA76B69}" type="slidenum">
              <a:rPr lang="en-US" smtClean="0"/>
              <a:t>‹#›</a:t>
            </a:fld>
            <a:endParaRPr lang="en-US" dirty="0"/>
          </a:p>
        </p:txBody>
      </p:sp>
    </p:spTree>
    <p:extLst>
      <p:ext uri="{BB962C8B-B14F-4D97-AF65-F5344CB8AC3E}">
        <p14:creationId xmlns:p14="http://schemas.microsoft.com/office/powerpoint/2010/main" val="73201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cp.dadeschools.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To-date, there have been no school closures in M-DCPS, but with the COVID-19 situation evolving so quickly and the World Health Organization declaring it a global pandemic, we are moving forward with our contingency plans in order to prepare for distance teaching &amp; learning in the event of potential school closures.</a:t>
            </a:r>
          </a:p>
          <a:p>
            <a:endParaRPr lang="en-US" dirty="0"/>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4085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Share and review the </a:t>
            </a:r>
            <a:r>
              <a:rPr lang="en-US" i="1" u="sng" dirty="0">
                <a:hlinkClick r:id="rId3"/>
              </a:rPr>
              <a:t>Instructional Continuity Plan</a:t>
            </a:r>
            <a:r>
              <a:rPr lang="en-US" dirty="0"/>
              <a:t> (ICP) and go to the website link with all teachers, paying particular attention to the following sections:</a:t>
            </a:r>
            <a:endParaRPr lang="en-US" sz="1100" dirty="0"/>
          </a:p>
          <a:p>
            <a:pPr lvl="1"/>
            <a:r>
              <a:rPr lang="en-US" dirty="0"/>
              <a:t>ICP Checklist – pg. 12</a:t>
            </a:r>
            <a:endParaRPr lang="en-US" sz="1100" dirty="0"/>
          </a:p>
          <a:p>
            <a:pPr lvl="1"/>
            <a:r>
              <a:rPr lang="en-US" dirty="0"/>
              <a:t>Digital Resources for Core Subject Areas – pg. 6</a:t>
            </a:r>
            <a:endParaRPr lang="en-US" sz="1100" dirty="0"/>
          </a:p>
          <a:p>
            <a:pPr lvl="1"/>
            <a:r>
              <a:rPr lang="en-US" dirty="0"/>
              <a:t>Digital Resources for Electives and Other Programs – pg. 7</a:t>
            </a:r>
            <a:endParaRPr lang="en-US" sz="1100" dirty="0"/>
          </a:p>
          <a:p>
            <a:endParaRPr lang="en-US" dirty="0"/>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957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will guide teachers in planning the actions they will take as they prepare for the potential of distance teaching and learning. </a:t>
            </a:r>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0177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cs typeface="Calibri"/>
              </a:rPr>
              <a:t>Elementary Student Checklist – This checklist is to go home with all students no later than </a:t>
            </a:r>
            <a:r>
              <a:rPr lang="en-US" b="1" dirty="0">
                <a:cs typeface="Calibri"/>
              </a:rPr>
              <a:t>Friday, March 13, 2020. </a:t>
            </a:r>
          </a:p>
          <a:p>
            <a:pPr marL="174708" indent="-174708">
              <a:buFontTx/>
              <a:buChar char="-"/>
            </a:pPr>
            <a:endParaRPr lang="en-US" b="1" dirty="0">
              <a:cs typeface="Calibri"/>
            </a:endParaRPr>
          </a:p>
          <a:p>
            <a:pPr marL="174708" indent="-174708">
              <a:buFontTx/>
              <a:buChar char="-"/>
            </a:pPr>
            <a:r>
              <a:rPr lang="en-US" b="0" dirty="0">
                <a:cs typeface="Calibri"/>
              </a:rPr>
              <a:t>Note that this form is designed for elementary schools that are departmentalized. In the event that a school is not departmentalized, then the homeroom teacher just completes Teacher 1 column. </a:t>
            </a:r>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5447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Student Checklist - </a:t>
            </a:r>
            <a:r>
              <a:rPr lang="en-US" dirty="0">
                <a:cs typeface="Calibri"/>
              </a:rPr>
              <a:t>This checklist is to go home with all students no later than Friday, March 13, 2020. </a:t>
            </a:r>
            <a:endParaRPr lang="en-US" dirty="0"/>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8807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the unlikely event that a school closure occurs due to COVID-19, it is imperative that we ensure continuity of instruction for students.  To that end, the following expectations are in place:</a:t>
            </a:r>
            <a:endParaRPr lang="en-US" sz="1100" dirty="0"/>
          </a:p>
          <a:p>
            <a:pPr marL="174708" indent="-174708">
              <a:buFont typeface="Arial" panose="020B0604020202020204" pitchFamily="34" charset="0"/>
              <a:buChar char="•"/>
            </a:pPr>
            <a:r>
              <a:rPr lang="en-US" dirty="0"/>
              <a:t>Teachers will be available for a minimum of three (3) hours per day during their regular work hours. These “office hours” are to be communicated to students and their families by </a:t>
            </a:r>
            <a:r>
              <a:rPr lang="en-US" b="1" dirty="0"/>
              <a:t>Friday, March 13th</a:t>
            </a:r>
            <a:r>
              <a:rPr lang="en-US" dirty="0"/>
              <a:t>. Teachers are to use the appropriate grade configuration </a:t>
            </a:r>
            <a:r>
              <a:rPr lang="en-US" i="1" dirty="0"/>
              <a:t>School Closure Student Checklist </a:t>
            </a:r>
            <a:r>
              <a:rPr lang="en-US" dirty="0"/>
              <a:t>(attached)</a:t>
            </a:r>
            <a:r>
              <a:rPr lang="en-US" i="1" dirty="0"/>
              <a:t> </a:t>
            </a:r>
            <a:r>
              <a:rPr lang="en-US" dirty="0"/>
              <a:t>for this purpose</a:t>
            </a:r>
          </a:p>
          <a:p>
            <a:pPr marL="174708" indent="-174708">
              <a:buFont typeface="Arial" panose="020B0604020202020204" pitchFamily="34" charset="0"/>
              <a:buChar char="•"/>
            </a:pPr>
            <a:r>
              <a:rPr lang="en-US" dirty="0"/>
              <a:t>Suggested activities during “office hours” include interacting with students via email or an online platform of their choice, planning lessons using the ICP resources, monitoring student usage/performance of online software programs, or grading and/or providing feedback on assignments. </a:t>
            </a:r>
            <a:endParaRPr lang="en-US" sz="1100" dirty="0"/>
          </a:p>
          <a:p>
            <a:pPr marL="174708" indent="-174708">
              <a:buFont typeface="Arial" panose="020B0604020202020204" pitchFamily="34" charset="0"/>
              <a:buChar char="•"/>
            </a:pPr>
            <a:r>
              <a:rPr lang="en-US" dirty="0"/>
              <a:t>Secondary schools may want to suggest that office hours be staggered by departments to avoid scheduling conflicts for students. </a:t>
            </a:r>
            <a:endParaRPr lang="en-US" sz="1100" dirty="0"/>
          </a:p>
          <a:p>
            <a:endParaRPr lang="en-US" dirty="0"/>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2360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teachers where they can access all of the information presented today.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currently building this website: </a:t>
            </a:r>
            <a:r>
              <a:rPr kumimoji="0" lang="en-US" sz="1200" b="1" i="0" u="none" strike="noStrike" kern="1200" cap="none" spc="0" normalizeH="0" baseline="0" noProof="0" dirty="0">
                <a:ln>
                  <a:noFill/>
                </a:ln>
                <a:solidFill>
                  <a:srgbClr val="3F3F3F"/>
                </a:solidFill>
                <a:effectLst/>
                <a:uLnTx/>
                <a:uFillTx/>
                <a:latin typeface="Calibri Light"/>
                <a:ea typeface="+mn-ea"/>
                <a:cs typeface="+mn-cs"/>
              </a:rPr>
              <a:t>http://distancelearning.dadeschools.net</a:t>
            </a:r>
          </a:p>
          <a:p>
            <a:r>
              <a:rPr lang="en-US" dirty="0"/>
              <a:t>Please check it frequently for updates</a:t>
            </a:r>
          </a:p>
        </p:txBody>
      </p:sp>
      <p:sp>
        <p:nvSpPr>
          <p:cNvPr id="4" name="Slide Number Placeholder 3"/>
          <p:cNvSpPr>
            <a:spLocks noGrp="1"/>
          </p:cNvSpPr>
          <p:nvPr>
            <p:ph type="sldNum" sz="quarter" idx="5"/>
          </p:nvPr>
        </p:nvSpPr>
        <p:spPr/>
        <p:txBody>
          <a:bodyPr/>
          <a:lstStyle/>
          <a:p>
            <a:pPr defTabSz="931774"/>
            <a:fld id="{3CFA0038-7055-434C-B6C4-B8C69565C600}" type="slidenum">
              <a:rPr lang="en-US">
                <a:solidFill>
                  <a:prstClr val="black"/>
                </a:solidFill>
                <a:latin typeface="Calibri" panose="020F0502020204030204"/>
              </a:rPr>
              <a:pPr defTabSz="931774"/>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8933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549293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3773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41228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8877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3131592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3023703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934090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369346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4409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34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20254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29525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103137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252510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56138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rgbClr val="FF4F28"/>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rgbClr val="41CA9C"/>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50591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098280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77912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4292280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118416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93513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4175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2">
              <a:lumMod val="90000"/>
              <a:lumOff val="1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93234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407219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226366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167559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52526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70768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379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308952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8596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5908796"/>
            <a:ext cx="12192000" cy="65501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0043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2223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9358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36735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41816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73860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2473421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3517228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4270455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5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3484686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4938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34545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039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964986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33770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2490135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260357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2739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440722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1940642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2164041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3969652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3072552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355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419185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0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908136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104191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2914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612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536253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00084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49448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icp.dadeschools.net/"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2E4B285-34F5-4659-8852-9ECE27CC1D23}"/>
              </a:ext>
            </a:extLst>
          </p:cNvPr>
          <p:cNvPicPr>
            <a:picLocks noGrp="1" noChangeAspect="1"/>
          </p:cNvPicPr>
          <p:nvPr>
            <p:ph type="pic" sz="quarter" idx="4294967295"/>
          </p:nvPr>
        </p:nvPicPr>
        <p:blipFill rotWithShape="1">
          <a:blip r:embed="rId3"/>
          <a:srcRect l="9424" r="7524"/>
          <a:stretch/>
        </p:blipFill>
        <p:spPr>
          <a:xfrm>
            <a:off x="5257800" y="0"/>
            <a:ext cx="6934201" cy="6858000"/>
          </a:xfrm>
        </p:spPr>
      </p:pic>
      <p:sp>
        <p:nvSpPr>
          <p:cNvPr id="4" name="Title 3">
            <a:extLst>
              <a:ext uri="{FF2B5EF4-FFF2-40B4-BE49-F238E27FC236}">
                <a16:creationId xmlns:a16="http://schemas.microsoft.com/office/drawing/2014/main" id="{0405F4EE-8DC8-4553-89AF-1C918940F6E1}"/>
              </a:ext>
            </a:extLst>
          </p:cNvPr>
          <p:cNvSpPr>
            <a:spLocks noGrp="1"/>
          </p:cNvSpPr>
          <p:nvPr>
            <p:ph type="title"/>
          </p:nvPr>
        </p:nvSpPr>
        <p:spPr>
          <a:xfrm>
            <a:off x="0" y="1480739"/>
            <a:ext cx="5257800" cy="2265506"/>
          </a:xfrm>
        </p:spPr>
        <p:txBody>
          <a:bodyPr/>
          <a:lstStyle/>
          <a:p>
            <a:pPr algn="ctr"/>
            <a:r>
              <a:rPr lang="en-US" sz="3600" dirty="0">
                <a:latin typeface="Arial" panose="020B0604020202020204" pitchFamily="34" charset="0"/>
                <a:cs typeface="Arial" panose="020B0604020202020204" pitchFamily="34" charset="0"/>
              </a:rPr>
              <a:t>Preparing for Distance Teaching and Learning</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Informational Meeting</a:t>
            </a:r>
          </a:p>
        </p:txBody>
      </p:sp>
      <p:sp>
        <p:nvSpPr>
          <p:cNvPr id="6" name="Text Placeholder 5">
            <a:extLst>
              <a:ext uri="{FF2B5EF4-FFF2-40B4-BE49-F238E27FC236}">
                <a16:creationId xmlns:a16="http://schemas.microsoft.com/office/drawing/2014/main" id="{08B875FF-309F-4343-A07A-45A6961DFD30}"/>
              </a:ext>
            </a:extLst>
          </p:cNvPr>
          <p:cNvSpPr>
            <a:spLocks noGrp="1"/>
          </p:cNvSpPr>
          <p:nvPr>
            <p:ph type="body" sz="quarter" idx="15"/>
          </p:nvPr>
        </p:nvSpPr>
        <p:spPr/>
        <p:txBody>
          <a:bodyPr>
            <a:normAutofit fontScale="92500"/>
          </a:bodyPr>
          <a:lstStyle/>
          <a:p>
            <a:r>
              <a:rPr lang="en-US" dirty="0"/>
              <a:t>Miami-Dade County Public Schools</a:t>
            </a:r>
          </a:p>
        </p:txBody>
      </p:sp>
      <p:pic>
        <p:nvPicPr>
          <p:cNvPr id="10" name="Picture 9">
            <a:extLst>
              <a:ext uri="{FF2B5EF4-FFF2-40B4-BE49-F238E27FC236}">
                <a16:creationId xmlns:a16="http://schemas.microsoft.com/office/drawing/2014/main" id="{F304C57B-8E1D-44CB-8B51-13823FE33375}"/>
              </a:ext>
            </a:extLst>
          </p:cNvPr>
          <p:cNvPicPr>
            <a:picLocks noChangeAspect="1"/>
          </p:cNvPicPr>
          <p:nvPr/>
        </p:nvPicPr>
        <p:blipFill>
          <a:blip r:embed="rId4"/>
          <a:stretch>
            <a:fillRect/>
          </a:stretch>
        </p:blipFill>
        <p:spPr>
          <a:xfrm>
            <a:off x="2033777" y="4941033"/>
            <a:ext cx="1224381" cy="1224381"/>
          </a:xfrm>
          <a:prstGeom prst="rect">
            <a:avLst/>
          </a:prstGeom>
        </p:spPr>
      </p:pic>
    </p:spTree>
    <p:extLst>
      <p:ext uri="{BB962C8B-B14F-4D97-AF65-F5344CB8AC3E}">
        <p14:creationId xmlns:p14="http://schemas.microsoft.com/office/powerpoint/2010/main" val="1086403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4D58E2-4941-467D-BE8E-CF1AB3B27EC6}"/>
              </a:ext>
            </a:extLst>
          </p:cNvPr>
          <p:cNvSpPr/>
          <p:nvPr/>
        </p:nvSpPr>
        <p:spPr>
          <a:xfrm>
            <a:off x="0" y="0"/>
            <a:ext cx="6096000" cy="6853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5637167" y="621319"/>
            <a:ext cx="6348004" cy="4865915"/>
          </a:xfrm>
        </p:spPr>
        <p:txBody>
          <a:bodyPr>
            <a:noAutofit/>
          </a:bodyPr>
          <a:lstStyle/>
          <a:p>
            <a:pPr>
              <a:lnSpc>
                <a:spcPct val="100000"/>
              </a:lnSpc>
              <a:spcBef>
                <a:spcPts val="0"/>
              </a:spcBef>
            </a:pPr>
            <a:r>
              <a:rPr lang="en-US" sz="2000" b="1" dirty="0">
                <a:solidFill>
                  <a:schemeClr val="tx1"/>
                </a:solidFill>
                <a:latin typeface="Arial" panose="020B0604020202020204" pitchFamily="34" charset="0"/>
              </a:rPr>
              <a:t>What is the Instructional Continuity Plan (ICP)?</a:t>
            </a:r>
          </a:p>
          <a:p>
            <a:pPr>
              <a:lnSpc>
                <a:spcPct val="100000"/>
              </a:lnSpc>
              <a:spcBef>
                <a:spcPts val="0"/>
              </a:spcBef>
            </a:pPr>
            <a:endParaRPr lang="en-US" sz="2000" dirty="0">
              <a:solidFill>
                <a:schemeClr val="tx1"/>
              </a:solidFill>
              <a:latin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sz="2000" dirty="0">
                <a:solidFill>
                  <a:schemeClr val="tx1"/>
                </a:solidFill>
                <a:latin typeface="Arial" panose="020B0604020202020204" pitchFamily="34" charset="0"/>
              </a:rPr>
              <a:t>Designed to guide educators to ensure that students’ educational opportunities continue while at home during emergency school closures</a:t>
            </a:r>
          </a:p>
          <a:p>
            <a:pPr>
              <a:lnSpc>
                <a:spcPct val="100000"/>
              </a:lnSpc>
              <a:spcBef>
                <a:spcPts val="0"/>
              </a:spcBef>
            </a:pPr>
            <a:endParaRPr lang="en-US" sz="2000" dirty="0">
              <a:solidFill>
                <a:schemeClr val="tx1"/>
              </a:solidFill>
              <a:latin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sz="2000" dirty="0">
                <a:solidFill>
                  <a:schemeClr val="tx1"/>
                </a:solidFill>
                <a:latin typeface="Arial" panose="020B0604020202020204" pitchFamily="34" charset="0"/>
              </a:rPr>
              <a:t>The plan has three components:</a:t>
            </a:r>
          </a:p>
          <a:p>
            <a:pPr marL="1028700" lvl="1" indent="-342900">
              <a:lnSpc>
                <a:spcPct val="100000"/>
              </a:lnSpc>
              <a:spcBef>
                <a:spcPts val="0"/>
              </a:spcBef>
            </a:pPr>
            <a:r>
              <a:rPr lang="en-US" sz="2000" dirty="0">
                <a:solidFill>
                  <a:schemeClr val="tx1"/>
                </a:solidFill>
                <a:latin typeface="Arial" panose="020B0604020202020204" pitchFamily="34" charset="0"/>
              </a:rPr>
              <a:t>Content Delivery</a:t>
            </a:r>
          </a:p>
          <a:p>
            <a:pPr marL="1028700" lvl="1" indent="-342900">
              <a:lnSpc>
                <a:spcPct val="100000"/>
              </a:lnSpc>
              <a:spcBef>
                <a:spcPts val="0"/>
              </a:spcBef>
            </a:pPr>
            <a:r>
              <a:rPr lang="en-US" sz="2000" dirty="0">
                <a:solidFill>
                  <a:schemeClr val="tx1"/>
                </a:solidFill>
                <a:latin typeface="Arial" panose="020B0604020202020204" pitchFamily="34" charset="0"/>
              </a:rPr>
              <a:t>Mobile Devices</a:t>
            </a:r>
          </a:p>
          <a:p>
            <a:pPr marL="1028700" lvl="1" indent="-342900">
              <a:lnSpc>
                <a:spcPct val="100000"/>
              </a:lnSpc>
              <a:spcBef>
                <a:spcPts val="0"/>
              </a:spcBef>
            </a:pPr>
            <a:r>
              <a:rPr lang="en-US" sz="2000" dirty="0">
                <a:solidFill>
                  <a:schemeClr val="tx1"/>
                </a:solidFill>
                <a:latin typeface="Arial" panose="020B0604020202020204" pitchFamily="34" charset="0"/>
              </a:rPr>
              <a:t>Internet Access</a:t>
            </a:r>
          </a:p>
          <a:p>
            <a:pPr lvl="1" indent="0">
              <a:lnSpc>
                <a:spcPct val="100000"/>
              </a:lnSpc>
              <a:spcBef>
                <a:spcPts val="0"/>
              </a:spcBef>
              <a:buNone/>
            </a:pPr>
            <a:endParaRPr lang="en-US" sz="2000" dirty="0">
              <a:solidFill>
                <a:schemeClr val="tx1"/>
              </a:solidFill>
              <a:latin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sz="2000" dirty="0">
                <a:solidFill>
                  <a:schemeClr val="tx1"/>
                </a:solidFill>
                <a:latin typeface="Arial" panose="020B0604020202020204" pitchFamily="34" charset="0"/>
              </a:rPr>
              <a:t>The ICP can be found at </a:t>
            </a:r>
            <a:r>
              <a:rPr lang="en-US" sz="2000"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http://icp.dadeschools.net</a:t>
            </a:r>
            <a:endParaRPr lang="en-US" sz="2000" dirty="0">
              <a:solidFill>
                <a:srgbClr val="0070C0"/>
              </a:solidFill>
              <a:latin typeface="Arial" panose="020B0604020202020204" pitchFamily="34" charset="0"/>
            </a:endParaRPr>
          </a:p>
          <a:p>
            <a:pPr marL="285750" indent="-285750">
              <a:lnSpc>
                <a:spcPct val="100000"/>
              </a:lnSpc>
              <a:spcBef>
                <a:spcPts val="0"/>
              </a:spcBef>
              <a:buFont typeface="Wingdings" panose="05000000000000000000" pitchFamily="2" charset="2"/>
              <a:buChar char="ü"/>
            </a:pPr>
            <a:endParaRPr lang="en-US" sz="2000" dirty="0">
              <a:solidFill>
                <a:schemeClr val="tx1"/>
              </a:solidFill>
              <a:latin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sz="2000" dirty="0">
                <a:solidFill>
                  <a:schemeClr val="tx1"/>
                </a:solidFill>
                <a:latin typeface="Arial" panose="020B0604020202020204" pitchFamily="34" charset="0"/>
              </a:rPr>
              <a:t>All faculty should read and become acquainted with the ICP so that they may develop their individual plans for distance teaching and learning, communicate said plans to students and ensure the continuity of learning</a:t>
            </a:r>
          </a:p>
        </p:txBody>
      </p:sp>
      <p:pic>
        <p:nvPicPr>
          <p:cNvPr id="6" name="Picture 5">
            <a:extLst>
              <a:ext uri="{FF2B5EF4-FFF2-40B4-BE49-F238E27FC236}">
                <a16:creationId xmlns:a16="http://schemas.microsoft.com/office/drawing/2014/main" id="{25AE3786-90FA-46F9-948F-E90534600A3D}"/>
              </a:ext>
            </a:extLst>
          </p:cNvPr>
          <p:cNvPicPr>
            <a:picLocks noChangeAspect="1"/>
          </p:cNvPicPr>
          <p:nvPr/>
        </p:nvPicPr>
        <p:blipFill rotWithShape="1">
          <a:blip r:embed="rId4"/>
          <a:srcRect l="44599" t="13908" r="44677" b="12646"/>
          <a:stretch/>
        </p:blipFill>
        <p:spPr>
          <a:xfrm>
            <a:off x="-1" y="0"/>
            <a:ext cx="5725885" cy="6858000"/>
          </a:xfrm>
          <a:prstGeom prst="rect">
            <a:avLst/>
          </a:prstGeom>
        </p:spPr>
      </p:pic>
    </p:spTree>
    <p:extLst>
      <p:ext uri="{BB962C8B-B14F-4D97-AF65-F5344CB8AC3E}">
        <p14:creationId xmlns:p14="http://schemas.microsoft.com/office/powerpoint/2010/main" val="203260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2E23DCE-432F-46C3-8EDD-B15962500EB5}"/>
              </a:ext>
            </a:extLst>
          </p:cNvPr>
          <p:cNvPicPr>
            <a:picLocks noGrp="1" noChangeAspect="1"/>
          </p:cNvPicPr>
          <p:nvPr>
            <p:ph type="pic" sz="quarter" idx="12"/>
          </p:nvPr>
        </p:nvPicPr>
        <p:blipFill rotWithShape="1">
          <a:blip r:embed="rId3"/>
          <a:srcRect l="-148" t="13775" r="148" b="18049"/>
          <a:stretch/>
        </p:blipFill>
        <p:spPr>
          <a:xfrm>
            <a:off x="361244" y="2225040"/>
            <a:ext cx="4536079" cy="4632960"/>
          </a:xfrm>
          <a:prstGeom prst="rect">
            <a:avLst/>
          </a:prstGeom>
          <a:noFill/>
        </p:spPr>
      </p:pic>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4195975" cy="1025525"/>
          </a:xfrm>
          <a:prstGeom prst="rect">
            <a:avLst/>
          </a:prstGeom>
          <a:noFill/>
        </p:spPr>
        <p:txBody>
          <a:bodyPr anchor="b">
            <a:normAutofit fontScale="90000"/>
          </a:bodyPr>
          <a:lstStyle/>
          <a:p>
            <a:r>
              <a:rPr lang="en-US" sz="4000" b="0" dirty="0">
                <a:latin typeface="Arial Narrow" panose="020B0606020202030204" pitchFamily="34" charset="0"/>
              </a:rPr>
              <a:t>Preparing for Distance Teaching and Learning</a:t>
            </a:r>
          </a:p>
        </p:txBody>
      </p:sp>
      <p:pic>
        <p:nvPicPr>
          <p:cNvPr id="3" name="Picture 2">
            <a:extLst>
              <a:ext uri="{FF2B5EF4-FFF2-40B4-BE49-F238E27FC236}">
                <a16:creationId xmlns:a16="http://schemas.microsoft.com/office/drawing/2014/main" id="{81464ABD-7F7E-47DE-9B5E-DD2138E49BCF}"/>
              </a:ext>
            </a:extLst>
          </p:cNvPr>
          <p:cNvPicPr>
            <a:picLocks noChangeAspect="1"/>
          </p:cNvPicPr>
          <p:nvPr/>
        </p:nvPicPr>
        <p:blipFill rotWithShape="1">
          <a:blip r:embed="rId4"/>
          <a:srcRect l="42064" t="12133" r="46335" b="4794"/>
          <a:stretch/>
        </p:blipFill>
        <p:spPr>
          <a:xfrm>
            <a:off x="5791200" y="82160"/>
            <a:ext cx="5225143" cy="6693680"/>
          </a:xfrm>
          <a:prstGeom prst="rect">
            <a:avLst/>
          </a:prstGeom>
        </p:spPr>
      </p:pic>
    </p:spTree>
    <p:extLst>
      <p:ext uri="{BB962C8B-B14F-4D97-AF65-F5344CB8AC3E}">
        <p14:creationId xmlns:p14="http://schemas.microsoft.com/office/powerpoint/2010/main" val="2801213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0E74D-EEC4-0E4B-A6F7-E7F173C6BAEE}"/>
              </a:ext>
            </a:extLst>
          </p:cNvPr>
          <p:cNvPicPr>
            <a:picLocks noChangeAspect="1"/>
          </p:cNvPicPr>
          <p:nvPr/>
        </p:nvPicPr>
        <p:blipFill rotWithShape="1">
          <a:blip r:embed="rId3"/>
          <a:srcRect l="27169" r="17286"/>
          <a:stretch/>
        </p:blipFill>
        <p:spPr>
          <a:xfrm>
            <a:off x="342900" y="2245804"/>
            <a:ext cx="4554424" cy="4612196"/>
          </a:xfrm>
          <a:prstGeom prst="rect">
            <a:avLst/>
          </a:prstGeom>
        </p:spPr>
      </p:pic>
      <p:sp>
        <p:nvSpPr>
          <p:cNvPr id="5" name="Title 4">
            <a:extLst>
              <a:ext uri="{FF2B5EF4-FFF2-40B4-BE49-F238E27FC236}">
                <a16:creationId xmlns:a16="http://schemas.microsoft.com/office/drawing/2014/main" id="{66351305-2197-6141-91FF-CD9774B8859B}"/>
              </a:ext>
            </a:extLst>
          </p:cNvPr>
          <p:cNvSpPr>
            <a:spLocks noGrp="1"/>
          </p:cNvSpPr>
          <p:nvPr>
            <p:ph type="title"/>
          </p:nvPr>
        </p:nvSpPr>
        <p:spPr>
          <a:xfrm>
            <a:off x="595101" y="358330"/>
            <a:ext cx="4302223" cy="1025525"/>
          </a:xfrm>
        </p:spPr>
        <p:txBody>
          <a:bodyPr/>
          <a:lstStyle/>
          <a:p>
            <a:r>
              <a:rPr lang="en-US" sz="4400" b="0" dirty="0">
                <a:latin typeface="Arial Narrow" panose="020B0604020202020204" pitchFamily="34" charset="0"/>
                <a:cs typeface="Arial Narrow" panose="020B0604020202020204" pitchFamily="34" charset="0"/>
              </a:rPr>
              <a:t>Elementary Student Checklist</a:t>
            </a:r>
          </a:p>
        </p:txBody>
      </p:sp>
      <p:pic>
        <p:nvPicPr>
          <p:cNvPr id="4" name="Picture 3">
            <a:extLst>
              <a:ext uri="{FF2B5EF4-FFF2-40B4-BE49-F238E27FC236}">
                <a16:creationId xmlns:a16="http://schemas.microsoft.com/office/drawing/2014/main" id="{3C77DF03-F25F-419D-93A5-9564A5DF708B}"/>
              </a:ext>
            </a:extLst>
          </p:cNvPr>
          <p:cNvPicPr>
            <a:picLocks noChangeAspect="1"/>
          </p:cNvPicPr>
          <p:nvPr/>
        </p:nvPicPr>
        <p:blipFill rotWithShape="1">
          <a:blip r:embed="rId4"/>
          <a:srcRect l="41726" t="13383" r="46425" b="6249"/>
          <a:stretch/>
        </p:blipFill>
        <p:spPr>
          <a:xfrm>
            <a:off x="5545015" y="0"/>
            <a:ext cx="6051884" cy="6858000"/>
          </a:xfrm>
          <a:prstGeom prst="rect">
            <a:avLst/>
          </a:prstGeom>
        </p:spPr>
      </p:pic>
    </p:spTree>
    <p:extLst>
      <p:ext uri="{BB962C8B-B14F-4D97-AF65-F5344CB8AC3E}">
        <p14:creationId xmlns:p14="http://schemas.microsoft.com/office/powerpoint/2010/main" val="2384173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4195975" cy="1025525"/>
          </a:xfrm>
          <a:prstGeom prst="rect">
            <a:avLst/>
          </a:prstGeom>
          <a:noFill/>
        </p:spPr>
        <p:txBody>
          <a:bodyPr anchor="b">
            <a:normAutofit fontScale="90000"/>
          </a:bodyPr>
          <a:lstStyle/>
          <a:p>
            <a:r>
              <a:rPr lang="en-US" sz="4000" b="0" dirty="0">
                <a:latin typeface="Arial Narrow" panose="020B0606020202030204" pitchFamily="34" charset="0"/>
              </a:rPr>
              <a:t>Secondary Student Checklist</a:t>
            </a:r>
          </a:p>
        </p:txBody>
      </p:sp>
      <p:pic>
        <p:nvPicPr>
          <p:cNvPr id="6" name="Picture Placeholder 5" descr="Two people looking at the camera&#10;&#10;Description automatically generated">
            <a:extLst>
              <a:ext uri="{FF2B5EF4-FFF2-40B4-BE49-F238E27FC236}">
                <a16:creationId xmlns:a16="http://schemas.microsoft.com/office/drawing/2014/main" id="{6D4FB85C-ECD7-4AA5-97C3-42B99B5604E3}"/>
              </a:ext>
            </a:extLst>
          </p:cNvPr>
          <p:cNvPicPr>
            <a:picLocks noGrp="1" noChangeAspect="1"/>
          </p:cNvPicPr>
          <p:nvPr>
            <p:ph type="pic" sz="quarter" idx="12"/>
          </p:nvPr>
        </p:nvPicPr>
        <p:blipFill>
          <a:blip r:embed="rId3"/>
          <a:srcRect t="11899" b="11899"/>
          <a:stretch>
            <a:fillRect/>
          </a:stretch>
        </p:blipFill>
        <p:spPr>
          <a:xfrm>
            <a:off x="361244" y="2225040"/>
            <a:ext cx="4476394" cy="4572000"/>
          </a:xfrm>
        </p:spPr>
      </p:pic>
      <p:pic>
        <p:nvPicPr>
          <p:cNvPr id="8" name="Picture 7">
            <a:extLst>
              <a:ext uri="{FF2B5EF4-FFF2-40B4-BE49-F238E27FC236}">
                <a16:creationId xmlns:a16="http://schemas.microsoft.com/office/drawing/2014/main" id="{42DB76A7-C3B1-4441-AF4B-A73EAA6BA9C8}"/>
              </a:ext>
            </a:extLst>
          </p:cNvPr>
          <p:cNvPicPr>
            <a:picLocks noChangeAspect="1"/>
          </p:cNvPicPr>
          <p:nvPr/>
        </p:nvPicPr>
        <p:blipFill rotWithShape="1">
          <a:blip r:embed="rId4"/>
          <a:srcRect l="37857" t="14611" r="42054" b="6913"/>
          <a:stretch/>
        </p:blipFill>
        <p:spPr>
          <a:xfrm>
            <a:off x="4954781" y="825535"/>
            <a:ext cx="7108942" cy="5206929"/>
          </a:xfrm>
          <a:prstGeom prst="rect">
            <a:avLst/>
          </a:prstGeom>
        </p:spPr>
      </p:pic>
    </p:spTree>
    <p:extLst>
      <p:ext uri="{BB962C8B-B14F-4D97-AF65-F5344CB8AC3E}">
        <p14:creationId xmlns:p14="http://schemas.microsoft.com/office/powerpoint/2010/main" val="1275833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office hours">
            <a:extLst>
              <a:ext uri="{FF2B5EF4-FFF2-40B4-BE49-F238E27FC236}">
                <a16:creationId xmlns:a16="http://schemas.microsoft.com/office/drawing/2014/main" id="{1CEAD767-9284-4978-AA93-88AB820C5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F3368F-D7BC-4EDD-A2E5-747A348A65BD}"/>
              </a:ext>
            </a:extLst>
          </p:cNvPr>
          <p:cNvSpPr txBox="1"/>
          <p:nvPr/>
        </p:nvSpPr>
        <p:spPr>
          <a:xfrm>
            <a:off x="0" y="84644"/>
            <a:ext cx="5982221" cy="74789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A minimum of three (3) hours daily during regular work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Suggested activities during office hours include: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Monitoring student usage of online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Using Microsoft Teams (or other) to chat or video conference with students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Conducting online lessons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Emailing students/parents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Planning and communicating assignments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Grading and providing feedback to students on assignment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9521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390C3-507F-4841-B3A2-A22975E1BCD6}"/>
              </a:ext>
            </a:extLst>
          </p:cNvPr>
          <p:cNvPicPr>
            <a:picLocks noChangeAspect="1"/>
          </p:cNvPicPr>
          <p:nvPr/>
        </p:nvPicPr>
        <p:blipFill rotWithShape="1">
          <a:blip r:embed="rId3"/>
          <a:srcRect l="34910" t="10713" r="33929" b="27786"/>
          <a:stretch/>
        </p:blipFill>
        <p:spPr>
          <a:xfrm>
            <a:off x="0" y="0"/>
            <a:ext cx="12191999" cy="4920344"/>
          </a:xfrm>
          <a:prstGeom prst="rect">
            <a:avLst/>
          </a:prstGeom>
        </p:spPr>
      </p:pic>
      <p:sp>
        <p:nvSpPr>
          <p:cNvPr id="14" name="TextBox 13">
            <a:extLst>
              <a:ext uri="{FF2B5EF4-FFF2-40B4-BE49-F238E27FC236}">
                <a16:creationId xmlns:a16="http://schemas.microsoft.com/office/drawing/2014/main" id="{43A451A4-71CF-451E-87F5-438496C75C37}"/>
              </a:ext>
            </a:extLst>
          </p:cNvPr>
          <p:cNvSpPr txBox="1"/>
          <p:nvPr/>
        </p:nvSpPr>
        <p:spPr>
          <a:xfrm>
            <a:off x="273505" y="4460693"/>
            <a:ext cx="5355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Calibri Light"/>
                <a:ea typeface="+mn-ea"/>
                <a:cs typeface="+mn-cs"/>
              </a:rPr>
              <a:t>http://distancelearning.dadeschools.net</a:t>
            </a:r>
          </a:p>
        </p:txBody>
      </p:sp>
      <p:pic>
        <p:nvPicPr>
          <p:cNvPr id="15" name="Picture 14">
            <a:extLst>
              <a:ext uri="{FF2B5EF4-FFF2-40B4-BE49-F238E27FC236}">
                <a16:creationId xmlns:a16="http://schemas.microsoft.com/office/drawing/2014/main" id="{58944C73-DD12-4DDD-9777-69FD86A12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9541" y="3429000"/>
            <a:ext cx="2401175" cy="975961"/>
          </a:xfrm>
          <a:prstGeom prst="rect">
            <a:avLst/>
          </a:prstGeom>
        </p:spPr>
      </p:pic>
      <p:sp>
        <p:nvSpPr>
          <p:cNvPr id="16" name="Speech Bubble: Rectangle with Corners Rounded 15">
            <a:extLst>
              <a:ext uri="{FF2B5EF4-FFF2-40B4-BE49-F238E27FC236}">
                <a16:creationId xmlns:a16="http://schemas.microsoft.com/office/drawing/2014/main" id="{D8E24767-9B9D-4431-8ED4-45C07BAD1940}"/>
              </a:ext>
            </a:extLst>
          </p:cNvPr>
          <p:cNvSpPr/>
          <p:nvPr/>
        </p:nvSpPr>
        <p:spPr>
          <a:xfrm rot="20354223">
            <a:off x="3679324" y="694764"/>
            <a:ext cx="1600200" cy="975961"/>
          </a:xfrm>
          <a:prstGeom prst="wedgeRoundRectCallout">
            <a:avLst/>
          </a:prstGeom>
          <a:solidFill>
            <a:srgbClr val="EE6E0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ICP Website is being updated regularly</a:t>
            </a:r>
          </a:p>
        </p:txBody>
      </p:sp>
      <p:sp>
        <p:nvSpPr>
          <p:cNvPr id="19" name="Speech Bubble: Rectangle with Corners Rounded 18">
            <a:extLst>
              <a:ext uri="{FF2B5EF4-FFF2-40B4-BE49-F238E27FC236}">
                <a16:creationId xmlns:a16="http://schemas.microsoft.com/office/drawing/2014/main" id="{F6CF3B81-E5CF-43B1-A85C-5E6D78980F83}"/>
              </a:ext>
            </a:extLst>
          </p:cNvPr>
          <p:cNvSpPr/>
          <p:nvPr/>
        </p:nvSpPr>
        <p:spPr>
          <a:xfrm rot="2193404">
            <a:off x="9182416" y="2183370"/>
            <a:ext cx="1573701" cy="1270505"/>
          </a:xfrm>
          <a:prstGeom prst="wedgeRoundRectCallout">
            <a:avLst/>
          </a:prstGeom>
          <a:solidFill>
            <a:srgbClr val="EE6E0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All students need to complete survey by 3/13/20</a:t>
            </a:r>
          </a:p>
        </p:txBody>
      </p:sp>
      <p:sp>
        <p:nvSpPr>
          <p:cNvPr id="2" name="Rectangle 1">
            <a:extLst>
              <a:ext uri="{FF2B5EF4-FFF2-40B4-BE49-F238E27FC236}">
                <a16:creationId xmlns:a16="http://schemas.microsoft.com/office/drawing/2014/main" id="{0E2BEC2D-B088-4FE1-A179-FFD87463EFD5}"/>
              </a:ext>
            </a:extLst>
          </p:cNvPr>
          <p:cNvSpPr/>
          <p:nvPr/>
        </p:nvSpPr>
        <p:spPr>
          <a:xfrm>
            <a:off x="12357" y="5176793"/>
            <a:ext cx="9156357" cy="646331"/>
          </a:xfrm>
          <a:prstGeom prst="rect">
            <a:avLst/>
          </a:prstGeom>
        </p:spPr>
        <p:txBody>
          <a:bodyPr wrap="square">
            <a:spAutoFit/>
          </a:bodyPr>
          <a:lstStyle/>
          <a:p>
            <a:r>
              <a:rPr lang="en-US" i="1" dirty="0">
                <a:solidFill>
                  <a:schemeClr val="tx1">
                    <a:lumMod val="50000"/>
                  </a:schemeClr>
                </a:solidFill>
              </a:rPr>
              <a:t>The District has established a </a:t>
            </a:r>
            <a:r>
              <a:rPr lang="en-US" b="1" i="1" dirty="0">
                <a:solidFill>
                  <a:schemeClr val="tx1">
                    <a:lumMod val="50000"/>
                  </a:schemeClr>
                </a:solidFill>
              </a:rPr>
              <a:t>Help Desk </a:t>
            </a:r>
            <a:r>
              <a:rPr lang="en-US" i="1" dirty="0">
                <a:solidFill>
                  <a:schemeClr val="tx1">
                    <a:lumMod val="50000"/>
                  </a:schemeClr>
                </a:solidFill>
              </a:rPr>
              <a:t>to support teachers with distance learning. The Help Desk will be available from 8 a.m. to 8 p.m. Call </a:t>
            </a:r>
            <a:r>
              <a:rPr lang="en-US" b="1" i="1" dirty="0">
                <a:solidFill>
                  <a:schemeClr val="tx1">
                    <a:lumMod val="50000"/>
                  </a:schemeClr>
                </a:solidFill>
              </a:rPr>
              <a:t>305-995-4357</a:t>
            </a:r>
            <a:r>
              <a:rPr lang="en-US" i="1" dirty="0">
                <a:solidFill>
                  <a:schemeClr val="tx1">
                    <a:lumMod val="50000"/>
                  </a:schemeClr>
                </a:solidFill>
              </a:rPr>
              <a:t>. </a:t>
            </a:r>
          </a:p>
        </p:txBody>
      </p:sp>
      <p:sp>
        <p:nvSpPr>
          <p:cNvPr id="4" name="Rectangle 3">
            <a:extLst>
              <a:ext uri="{FF2B5EF4-FFF2-40B4-BE49-F238E27FC236}">
                <a16:creationId xmlns:a16="http://schemas.microsoft.com/office/drawing/2014/main" id="{758CA8B3-5690-4A4A-AFA1-BE85FF6EC23F}"/>
              </a:ext>
            </a:extLst>
          </p:cNvPr>
          <p:cNvSpPr/>
          <p:nvPr/>
        </p:nvSpPr>
        <p:spPr>
          <a:xfrm>
            <a:off x="1" y="5968503"/>
            <a:ext cx="12191999" cy="584775"/>
          </a:xfrm>
          <a:prstGeom prst="rect">
            <a:avLst/>
          </a:prstGeom>
        </p:spPr>
        <p:txBody>
          <a:bodyPr wrap="square">
            <a:spAutoFit/>
          </a:bodyPr>
          <a:lstStyle/>
          <a:p>
            <a:r>
              <a:rPr lang="en-US" sz="3200" dirty="0">
                <a:solidFill>
                  <a:schemeClr val="bg1"/>
                </a:solidFill>
              </a:rPr>
              <a:t>For help with distance learning call </a:t>
            </a:r>
            <a:r>
              <a:rPr lang="en-US" sz="3200" b="1" dirty="0">
                <a:solidFill>
                  <a:srgbClr val="FFC000"/>
                </a:solidFill>
              </a:rPr>
              <a:t>305-995-4357</a:t>
            </a:r>
            <a:r>
              <a:rPr lang="en-US" sz="3200" dirty="0">
                <a:solidFill>
                  <a:schemeClr val="bg1"/>
                </a:solidFill>
              </a:rPr>
              <a:t> (HELP). </a:t>
            </a:r>
          </a:p>
        </p:txBody>
      </p:sp>
      <p:sp>
        <p:nvSpPr>
          <p:cNvPr id="10" name="Speech Bubble: Rectangle with Corners Rounded 9">
            <a:extLst>
              <a:ext uri="{FF2B5EF4-FFF2-40B4-BE49-F238E27FC236}">
                <a16:creationId xmlns:a16="http://schemas.microsoft.com/office/drawing/2014/main" id="{3C13217A-7E70-48C0-972C-FCBDD0FC4D30}"/>
              </a:ext>
            </a:extLst>
          </p:cNvPr>
          <p:cNvSpPr/>
          <p:nvPr/>
        </p:nvSpPr>
        <p:spPr>
          <a:xfrm>
            <a:off x="9969266" y="4670854"/>
            <a:ext cx="1581223" cy="869412"/>
          </a:xfrm>
          <a:prstGeom prst="wedgeRoundRectCallout">
            <a:avLst>
              <a:gd name="adj1" fmla="val -99825"/>
              <a:gd name="adj2" fmla="val 42487"/>
              <a:gd name="adj3" fmla="val 16667"/>
            </a:avLst>
          </a:prstGeom>
          <a:solidFill>
            <a:srgbClr val="EE6E0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Help Desk</a:t>
            </a:r>
            <a:r>
              <a:rPr lang="en-US" sz="1600" noProof="0" dirty="0">
                <a:solidFill>
                  <a:srgbClr val="FFFFFF"/>
                </a:solidFill>
                <a:latin typeface="Abadi" panose="020B0604020104020204" pitchFamily="34" charset="0"/>
              </a:rPr>
              <a:t> c</a:t>
            </a:r>
            <a:r>
              <a:rPr kumimoji="0" lang="en-US" sz="16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oming today!</a:t>
            </a:r>
          </a:p>
        </p:txBody>
      </p:sp>
      <p:pic>
        <p:nvPicPr>
          <p:cNvPr id="6" name="Picture 5" descr="A picture containing drawing&#10;&#10;Description automatically generated">
            <a:extLst>
              <a:ext uri="{FF2B5EF4-FFF2-40B4-BE49-F238E27FC236}">
                <a16:creationId xmlns:a16="http://schemas.microsoft.com/office/drawing/2014/main" id="{CF1F5BE1-482C-49FD-9CA6-92B4E9B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1244" y="5619007"/>
            <a:ext cx="1128662" cy="1128662"/>
          </a:xfrm>
          <a:prstGeom prst="rect">
            <a:avLst/>
          </a:prstGeom>
        </p:spPr>
      </p:pic>
    </p:spTree>
    <p:extLst>
      <p:ext uri="{BB962C8B-B14F-4D97-AF65-F5344CB8AC3E}">
        <p14:creationId xmlns:p14="http://schemas.microsoft.com/office/powerpoint/2010/main" val="783754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0" grpId="0" animBg="1"/>
    </p:bldLst>
  </p:timing>
</p:sld>
</file>

<file path=ppt/theme/theme1.xml><?xml version="1.0" encoding="utf-8"?>
<a:theme xmlns:a="http://schemas.openxmlformats.org/drawingml/2006/main" name="1_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656</Words>
  <Application>Microsoft Office PowerPoint</Application>
  <PresentationFormat>Widescreen</PresentationFormat>
  <Paragraphs>64</Paragraphs>
  <Slides>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Abadi</vt:lpstr>
      <vt:lpstr>Arial</vt:lpstr>
      <vt:lpstr>Arial Narrow</vt:lpstr>
      <vt:lpstr>Calibri</vt:lpstr>
      <vt:lpstr>Calibri Light</vt:lpstr>
      <vt:lpstr>Constantia</vt:lpstr>
      <vt:lpstr>Corbel</vt:lpstr>
      <vt:lpstr>Helvetica Light</vt:lpstr>
      <vt:lpstr>Raleway</vt:lpstr>
      <vt:lpstr>Wingdings</vt:lpstr>
      <vt:lpstr>1_Office Theme</vt:lpstr>
      <vt:lpstr>Preparing for Distance Teaching and Learning  Informational Meeting</vt:lpstr>
      <vt:lpstr>PowerPoint Presentation</vt:lpstr>
      <vt:lpstr>Preparing for Distance Teaching and Learning</vt:lpstr>
      <vt:lpstr>Elementary Student Checklist</vt:lpstr>
      <vt:lpstr>Secondary Student Checklist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Alves, Lisette M.</dc:creator>
  <cp:lastModifiedBy>Ortega, Marcus B.</cp:lastModifiedBy>
  <cp:revision>24</cp:revision>
  <cp:lastPrinted>2020-03-12T02:08:05Z</cp:lastPrinted>
  <dcterms:created xsi:type="dcterms:W3CDTF">2020-03-12T02:01:05Z</dcterms:created>
  <dcterms:modified xsi:type="dcterms:W3CDTF">2020-03-12T20:25:20Z</dcterms:modified>
</cp:coreProperties>
</file>